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56" r:id="rId5"/>
    <p:sldId id="278" r:id="rId6"/>
    <p:sldId id="258" r:id="rId7"/>
    <p:sldId id="282" r:id="rId8"/>
    <p:sldId id="261" r:id="rId9"/>
    <p:sldId id="283" r:id="rId10"/>
    <p:sldId id="284" r:id="rId11"/>
    <p:sldId id="285" r:id="rId12"/>
    <p:sldId id="286" r:id="rId13"/>
    <p:sldId id="289" r:id="rId14"/>
    <p:sldId id="287" r:id="rId15"/>
    <p:sldId id="262" r:id="rId16"/>
    <p:sldId id="280" r:id="rId17"/>
    <p:sldId id="279" r:id="rId18"/>
    <p:sldId id="266" r:id="rId19"/>
    <p:sldId id="288" r:id="rId20"/>
    <p:sldId id="268" r:id="rId21"/>
    <p:sldId id="269" r:id="rId22"/>
    <p:sldId id="270" r:id="rId23"/>
    <p:sldId id="271" r:id="rId24"/>
    <p:sldId id="264"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65" d="100"/>
          <a:sy n="65" d="100"/>
        </p:scale>
        <p:origin x="54" y="258"/>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12/11/2019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12/11/2019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smtClean="0"/>
              <a:t>Edit Master text styles</a:t>
            </a:r>
          </a:p>
        </p:txBody>
      </p:sp>
    </p:spTree>
    <p:extLst>
      <p:ext uri="{BB962C8B-B14F-4D97-AF65-F5344CB8AC3E}">
        <p14:creationId xmlns:p14="http://schemas.microsoft.com/office/powerpoint/2010/main" val="225617341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Tree>
    <p:extLst>
      <p:ext uri="{BB962C8B-B14F-4D97-AF65-F5344CB8AC3E}">
        <p14:creationId xmlns:p14="http://schemas.microsoft.com/office/powerpoint/2010/main" val="180464399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14425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0136692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9152336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9980283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9872488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Tree>
    <p:extLst>
      <p:ext uri="{BB962C8B-B14F-4D97-AF65-F5344CB8AC3E}">
        <p14:creationId xmlns:p14="http://schemas.microsoft.com/office/powerpoint/2010/main" val="22402387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smtClean="0"/>
              <a:t>Edit Master text styles</a:t>
            </a:r>
          </a:p>
        </p:txBody>
      </p:sp>
    </p:spTree>
    <p:extLst>
      <p:ext uri="{BB962C8B-B14F-4D97-AF65-F5344CB8AC3E}">
        <p14:creationId xmlns:p14="http://schemas.microsoft.com/office/powerpoint/2010/main" val="122552653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smtClean="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smtClean="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smtClean="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smtClean="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smtClean="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smtClean="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smtClean="0"/>
              <a:t>Edit Master text styles</a:t>
            </a:r>
          </a:p>
          <a:p>
            <a:pPr lvl="1"/>
            <a:r>
              <a:rPr lang="en-US" noProof="0" smtClean="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smtClean="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smtClean="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492038" y="694110"/>
            <a:ext cx="2550827" cy="1503525"/>
          </a:xfrm>
        </p:spPr>
        <p:txBody>
          <a:bodyPr>
            <a:normAutofit/>
          </a:bodyPr>
          <a:lstStyle/>
          <a:p>
            <a:r>
              <a:rPr lang="en-US" dirty="0" smtClean="0">
                <a:solidFill>
                  <a:srgbClr val="0070C0"/>
                </a:solidFill>
                <a:latin typeface="Agency FB" panose="020B0503020202020204" pitchFamily="34" charset="0"/>
              </a:rPr>
              <a:t>Leshaun Jenkins</a:t>
            </a:r>
          </a:p>
          <a:p>
            <a:r>
              <a:rPr lang="en-US" dirty="0" smtClean="0">
                <a:solidFill>
                  <a:srgbClr val="0070C0"/>
                </a:solidFill>
                <a:latin typeface="Agency FB" panose="020B0503020202020204" pitchFamily="34" charset="0"/>
              </a:rPr>
              <a:t>JPLA</a:t>
            </a:r>
          </a:p>
          <a:p>
            <a:r>
              <a:rPr lang="en-US" dirty="0" smtClean="0">
                <a:solidFill>
                  <a:srgbClr val="0070C0"/>
                </a:solidFill>
                <a:latin typeface="Agency FB" panose="020B0503020202020204" pitchFamily="34" charset="0"/>
              </a:rPr>
              <a:t>12//12/19</a:t>
            </a:r>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rmAutofit/>
          </a:bodyPr>
          <a:lstStyle/>
          <a:p>
            <a:pPr algn="ctr"/>
            <a:r>
              <a:rPr lang="en-US" sz="4000" dirty="0" smtClean="0"/>
              <a:t>Closing Achievement</a:t>
            </a:r>
            <a:br>
              <a:rPr lang="en-US" sz="4000" dirty="0" smtClean="0"/>
            </a:br>
            <a:r>
              <a:rPr lang="en-US" sz="4000" dirty="0" smtClean="0"/>
              <a:t>Gaps:</a:t>
            </a:r>
            <a:endParaRPr lang="ru-RU" sz="40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pPr algn="ctr"/>
            <a:r>
              <a:rPr lang="en-US" b="1" dirty="0" smtClean="0"/>
              <a:t>Amongst African-American Males In Intro to Math 1</a:t>
            </a:r>
            <a:endParaRPr lang="ru-RU"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0435" y="6091917"/>
            <a:ext cx="497692" cy="742065"/>
          </a:xfrm>
          <a:prstGeom prst="rect">
            <a:avLst/>
          </a:prstGeom>
        </p:spPr>
      </p:pic>
      <p:pic>
        <p:nvPicPr>
          <p:cNvPr id="6" name="Picture Placeholder 5"/>
          <p:cNvPicPr>
            <a:picLocks noGrp="1" noChangeAspect="1"/>
          </p:cNvPicPr>
          <p:nvPr>
            <p:ph type="pic" sz="quarter" idx="15"/>
          </p:nvPr>
        </p:nvPicPr>
        <p:blipFill>
          <a:blip r:embed="rId3"/>
          <a:srcRect l="10922" r="10922"/>
          <a:stretch>
            <a:fillRect/>
          </a:stretch>
        </p:blipFill>
        <p:spPr>
          <a:xfrm>
            <a:off x="545780" y="1380787"/>
            <a:ext cx="5751781" cy="4906132"/>
          </a:xfrm>
          <a:prstGeom prst="rect">
            <a:avLst/>
          </a:prstGeom>
        </p:spPr>
      </p:pic>
    </p:spTree>
    <p:extLst>
      <p:ext uri="{BB962C8B-B14F-4D97-AF65-F5344CB8AC3E}">
        <p14:creationId xmlns:p14="http://schemas.microsoft.com/office/powerpoint/2010/main" val="39977469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10</a:t>
            </a:fld>
            <a:endParaRPr lang="en-US" noProof="0" dirty="0"/>
          </a:p>
        </p:txBody>
      </p:sp>
      <p:sp>
        <p:nvSpPr>
          <p:cNvPr id="4" name="Title 3"/>
          <p:cNvSpPr>
            <a:spLocks noGrp="1"/>
          </p:cNvSpPr>
          <p:nvPr>
            <p:ph type="title"/>
          </p:nvPr>
        </p:nvSpPr>
        <p:spPr/>
        <p:txBody>
          <a:bodyPr/>
          <a:lstStyle/>
          <a:p>
            <a:r>
              <a:rPr lang="en-US" dirty="0" smtClean="0"/>
              <a:t>“The Narrative”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1976" y="1587243"/>
            <a:ext cx="8981767" cy="4541143"/>
          </a:xfrm>
        </p:spPr>
      </p:pic>
    </p:spTree>
    <p:extLst>
      <p:ext uri="{BB962C8B-B14F-4D97-AF65-F5344CB8AC3E}">
        <p14:creationId xmlns:p14="http://schemas.microsoft.com/office/powerpoint/2010/main" val="22435438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94698" y="2250411"/>
            <a:ext cx="3913632" cy="804672"/>
          </a:xfrm>
        </p:spPr>
        <p:txBody>
          <a:bodyPr/>
          <a:lstStyle/>
          <a:p>
            <a:r>
              <a:rPr lang="en-US" dirty="0" smtClean="0"/>
              <a:t>Day in The Life Shadowing</a:t>
            </a:r>
            <a:endParaRPr lang="en-US"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5" name="Title 4"/>
          <p:cNvSpPr>
            <a:spLocks noGrp="1"/>
          </p:cNvSpPr>
          <p:nvPr>
            <p:ph type="title"/>
          </p:nvPr>
        </p:nvSpPr>
        <p:spPr/>
        <p:txBody>
          <a:bodyPr/>
          <a:lstStyle/>
          <a:p>
            <a:r>
              <a:rPr lang="en-US" dirty="0" smtClean="0"/>
              <a:t>Bryan Mitchell</a:t>
            </a:r>
            <a:endParaRPr lang="en-US" dirty="0"/>
          </a:p>
        </p:txBody>
      </p:sp>
      <p:pic>
        <p:nvPicPr>
          <p:cNvPr id="8" name="Picture 7"/>
          <p:cNvPicPr>
            <a:picLocks noChangeAspect="1"/>
          </p:cNvPicPr>
          <p:nvPr/>
        </p:nvPicPr>
        <p:blipFill>
          <a:blip r:embed="rId2"/>
          <a:stretch>
            <a:fillRect/>
          </a:stretch>
        </p:blipFill>
        <p:spPr>
          <a:xfrm>
            <a:off x="-7886826" y="19895574"/>
            <a:ext cx="23317200" cy="26657720"/>
          </a:xfrm>
          <a:prstGeom prst="rect">
            <a:avLst/>
          </a:prstGeom>
        </p:spPr>
      </p:pic>
      <p:sp>
        <p:nvSpPr>
          <p:cNvPr id="6" name="Text Placeholder 5"/>
          <p:cNvSpPr>
            <a:spLocks noGrp="1"/>
          </p:cNvSpPr>
          <p:nvPr>
            <p:ph type="body" sz="quarter" idx="13"/>
          </p:nvPr>
        </p:nvSpPr>
        <p:spPr/>
        <p:txBody>
          <a:bodyPr>
            <a:normAutofit/>
          </a:bodyPr>
          <a:lstStyle/>
          <a:p>
            <a:pPr marL="0" indent="0">
              <a:buNone/>
            </a:pPr>
            <a:r>
              <a:rPr lang="en-US" sz="2400" b="1" dirty="0" smtClean="0"/>
              <a:t>Classification: Freshman</a:t>
            </a:r>
          </a:p>
          <a:p>
            <a:pPr marL="0" indent="0">
              <a:buNone/>
            </a:pPr>
            <a:r>
              <a:rPr lang="en-US" sz="2400" b="1" dirty="0" smtClean="0"/>
              <a:t>Intro to Math 1 Mock Score: 24% </a:t>
            </a:r>
          </a:p>
          <a:p>
            <a:pPr marL="0" indent="0">
              <a:buNone/>
            </a:pPr>
            <a:r>
              <a:rPr lang="en-US" sz="2400" b="1" dirty="0" smtClean="0"/>
              <a:t>Intro to Math 1 Benchmark Score: 14%</a:t>
            </a:r>
            <a:endParaRPr lang="en-US" sz="2400" b="1" dirty="0"/>
          </a:p>
        </p:txBody>
      </p:sp>
      <p:pic>
        <p:nvPicPr>
          <p:cNvPr id="9" name="Picture Placeholder 8"/>
          <p:cNvPicPr>
            <a:picLocks noGrp="1" noChangeAspect="1"/>
          </p:cNvPicPr>
          <p:nvPr>
            <p:ph type="pic" sz="quarter" idx="14"/>
          </p:nvPr>
        </p:nvPicPr>
        <p:blipFill>
          <a:blip r:embed="rId2"/>
          <a:srcRect t="5838" b="5838"/>
          <a:stretch>
            <a:fillRect/>
          </a:stretch>
        </p:blipFill>
        <p:spPr>
          <a:prstGeom prst="rect">
            <a:avLst/>
          </a:prstGeom>
        </p:spPr>
      </p:pic>
    </p:spTree>
    <p:extLst>
      <p:ext uri="{BB962C8B-B14F-4D97-AF65-F5344CB8AC3E}">
        <p14:creationId xmlns:p14="http://schemas.microsoft.com/office/powerpoint/2010/main" val="391003720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CA1C1A-BC0A-4E81-82F8-5ACE20F863F6}"/>
              </a:ext>
            </a:extLst>
          </p:cNvPr>
          <p:cNvSpPr>
            <a:spLocks noGrp="1"/>
          </p:cNvSpPr>
          <p:nvPr>
            <p:ph type="title"/>
          </p:nvPr>
        </p:nvSpPr>
        <p:spPr/>
        <p:txBody>
          <a:bodyPr>
            <a:normAutofit fontScale="90000"/>
          </a:bodyPr>
          <a:lstStyle/>
          <a:p>
            <a:r>
              <a:rPr lang="en-US" dirty="0" smtClean="0"/>
              <a:t>Assumptions</a:t>
            </a:r>
            <a:endParaRPr lang="en-US" dirty="0"/>
          </a:p>
        </p:txBody>
      </p:sp>
      <p:sp>
        <p:nvSpPr>
          <p:cNvPr id="4" name="Text Placeholder 3">
            <a:extLst>
              <a:ext uri="{FF2B5EF4-FFF2-40B4-BE49-F238E27FC236}">
                <a16:creationId xmlns:a16="http://schemas.microsoft.com/office/drawing/2014/main" id="{1C507F06-C190-4897-A2E9-0AA8E6684053}"/>
              </a:ext>
            </a:extLst>
          </p:cNvPr>
          <p:cNvSpPr>
            <a:spLocks noGrp="1"/>
          </p:cNvSpPr>
          <p:nvPr>
            <p:ph type="body" idx="2"/>
          </p:nvPr>
        </p:nvSpPr>
        <p:spPr/>
        <p:txBody>
          <a:bodyPr/>
          <a:lstStyle/>
          <a:p>
            <a:r>
              <a:rPr lang="en-US" dirty="0" smtClean="0"/>
              <a:t>I believe the interventions that I have proposed will have a direct implication on instruction, student engagement, and student choice and voice. Ultimately I believe interventions will impact student achievement, especially amongst minority males.</a:t>
            </a:r>
            <a:endParaRPr lang="en-US" dirty="0"/>
          </a:p>
        </p:txBody>
      </p:sp>
      <p:sp>
        <p:nvSpPr>
          <p:cNvPr id="3" name="Slide Number Placehold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a:lstStyle/>
          <a:p>
            <a:fld id="{98C0CDE5-970C-4CC4-BF43-0DA127E73E82}" type="slidenum">
              <a:rPr lang="en-US" smtClean="0"/>
              <a:pPr/>
              <a:t>12</a:t>
            </a:fld>
            <a:endParaRPr lang="en-US" dirty="0"/>
          </a:p>
        </p:txBody>
      </p:sp>
      <p:sp>
        <p:nvSpPr>
          <p:cNvPr id="8" name="Picture Placeholder 5"/>
          <p:cNvSpPr txBox="1">
            <a:spLocks/>
          </p:cNvSpPr>
          <p:nvPr/>
        </p:nvSpPr>
        <p:spPr>
          <a:xfrm>
            <a:off x="3856378" y="15240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sp>
      <p:pic>
        <p:nvPicPr>
          <p:cNvPr id="7" name="Picture 6"/>
          <p:cNvPicPr>
            <a:picLocks noChangeAspect="1"/>
          </p:cNvPicPr>
          <p:nvPr/>
        </p:nvPicPr>
        <p:blipFill>
          <a:blip r:embed="rId2"/>
          <a:stretch>
            <a:fillRect/>
          </a:stretch>
        </p:blipFill>
        <p:spPr>
          <a:xfrm>
            <a:off x="4402614" y="217539"/>
            <a:ext cx="6874294" cy="4379399"/>
          </a:xfrm>
          <a:prstGeom prst="rect">
            <a:avLst/>
          </a:prstGeom>
        </p:spPr>
      </p:pic>
    </p:spTree>
    <p:extLst>
      <p:ext uri="{BB962C8B-B14F-4D97-AF65-F5344CB8AC3E}">
        <p14:creationId xmlns:p14="http://schemas.microsoft.com/office/powerpoint/2010/main" val="25325771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p:cNvSpPr>
            <a:spLocks noGrp="1"/>
          </p:cNvSpPr>
          <p:nvPr>
            <p:ph type="title"/>
          </p:nvPr>
        </p:nvSpPr>
        <p:spPr>
          <a:xfrm rot="21180000">
            <a:off x="284791" y="294457"/>
            <a:ext cx="5376411" cy="1325563"/>
          </a:xfrm>
        </p:spPr>
        <p:txBody>
          <a:bodyPr/>
          <a:lstStyle/>
          <a:p>
            <a:r>
              <a:rPr lang="en-US" dirty="0" smtClean="0"/>
              <a:t>More Assumptions</a:t>
            </a:r>
            <a:endParaRPr lang="en-US" dirty="0"/>
          </a:p>
        </p:txBody>
      </p:sp>
      <p:sp>
        <p:nvSpPr>
          <p:cNvPr id="5" name="Content Placeholder 4"/>
          <p:cNvSpPr>
            <a:spLocks noGrp="1"/>
          </p:cNvSpPr>
          <p:nvPr>
            <p:ph idx="1"/>
          </p:nvPr>
        </p:nvSpPr>
        <p:spPr>
          <a:xfrm>
            <a:off x="1540405" y="1561524"/>
            <a:ext cx="10442575" cy="4566862"/>
          </a:xfrm>
        </p:spPr>
        <p:txBody>
          <a:bodyPr/>
          <a:lstStyle/>
          <a:p>
            <a:pPr marL="0" indent="0">
              <a:buNone/>
            </a:pPr>
            <a:r>
              <a:rPr lang="en-US" dirty="0" smtClean="0"/>
              <a:t>I believe that the proposed intervention will work based on qualitative data collected during observation and student interviews;</a:t>
            </a:r>
          </a:p>
          <a:p>
            <a:pPr marL="514350" indent="-514350">
              <a:buAutoNum type="arabicPeriod"/>
            </a:pPr>
            <a:r>
              <a:rPr lang="en-US" dirty="0" smtClean="0"/>
              <a:t>Student in student interview spoke about not understanding why he will need it in the future.</a:t>
            </a:r>
          </a:p>
          <a:p>
            <a:pPr marL="514350" indent="-514350">
              <a:buAutoNum type="arabicPeriod"/>
            </a:pPr>
            <a:r>
              <a:rPr lang="en-US" dirty="0" smtClean="0"/>
              <a:t>One student spoke about being bored; would like to learn Math through a lens that he can relate to.</a:t>
            </a:r>
          </a:p>
          <a:p>
            <a:pPr marL="514350" indent="-514350">
              <a:buAutoNum type="arabicPeriod"/>
            </a:pPr>
            <a:r>
              <a:rPr lang="en-US" dirty="0" smtClean="0"/>
              <a:t>Students spoke of wanting to collaborate more in groups/learning teams. The only day that I observed students being asked to turn and talk, the energy and engagement level was amazingly higher than any other time.</a:t>
            </a:r>
            <a:endParaRPr lang="en-US" dirty="0"/>
          </a:p>
        </p:txBody>
      </p:sp>
    </p:spTree>
    <p:extLst>
      <p:ext uri="{BB962C8B-B14F-4D97-AF65-F5344CB8AC3E}">
        <p14:creationId xmlns:p14="http://schemas.microsoft.com/office/powerpoint/2010/main" val="24098008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5" name="Text Placeholder 4"/>
          <p:cNvSpPr>
            <a:spLocks noGrp="1"/>
          </p:cNvSpPr>
          <p:nvPr>
            <p:ph type="body" sz="half" idx="2"/>
          </p:nvPr>
        </p:nvSpPr>
        <p:spPr>
          <a:xfrm>
            <a:off x="839788" y="2254674"/>
            <a:ext cx="3932237" cy="3423654"/>
          </a:xfrm>
        </p:spPr>
        <p:txBody>
          <a:bodyPr>
            <a:normAutofit/>
          </a:bodyPr>
          <a:lstStyle/>
          <a:p>
            <a:r>
              <a:rPr lang="en-US" sz="2000" dirty="0" smtClean="0"/>
              <a:t>Resources include Intro to Math 1 Teachers, Math I Teachers, MCL for Math; Instructional Leaders, EC Teachers and Students. The curriculum that will be used will be the Math 1 Curriculum in addition to Unpacking Documents, Cross Walk Documents, and NCDPI released items, and Test Spec documents.</a:t>
            </a:r>
            <a:endParaRPr lang="en-US" sz="2000" dirty="0"/>
          </a:p>
        </p:txBody>
      </p:sp>
      <p:sp>
        <p:nvSpPr>
          <p:cNvPr id="6" name="Title 5"/>
          <p:cNvSpPr>
            <a:spLocks noGrp="1"/>
          </p:cNvSpPr>
          <p:nvPr>
            <p:ph type="title"/>
          </p:nvPr>
        </p:nvSpPr>
        <p:spPr/>
        <p:txBody>
          <a:bodyPr/>
          <a:lstStyle/>
          <a:p>
            <a:r>
              <a:rPr lang="en-US" dirty="0" smtClean="0"/>
              <a:t>Resources</a:t>
            </a:r>
            <a:endParaRPr lang="en-US" dirty="0"/>
          </a:p>
        </p:txBody>
      </p:sp>
      <p:sp>
        <p:nvSpPr>
          <p:cNvPr id="8" name="Content Placeholder 7"/>
          <p:cNvSpPr>
            <a:spLocks noGrp="1"/>
          </p:cNvSpPr>
          <p:nvPr>
            <p:ph idx="1"/>
          </p:nvPr>
        </p:nvSpPr>
        <p:spPr>
          <a:xfrm>
            <a:off x="5180012" y="1347788"/>
            <a:ext cx="6172200" cy="4598036"/>
          </a:xfrm>
        </p:spPr>
        <p:txBody>
          <a:bodyPr>
            <a:normAutofit/>
          </a:bodyPr>
          <a:lstStyle/>
          <a:p>
            <a:pPr marL="0" indent="0">
              <a:buNone/>
            </a:pPr>
            <a:r>
              <a:rPr lang="en-US" dirty="0" smtClean="0"/>
              <a:t>In Departmental PLCs, teachers will look directly at achievement gaps weekly during their Data PLC. In this data dive, teachers will be able to identify students (minority males) who are lagging significantly behind other students. Teachers will design/prescribe proper interventions based on the data.</a:t>
            </a:r>
            <a:endParaRPr lang="en-US" dirty="0"/>
          </a:p>
        </p:txBody>
      </p:sp>
    </p:spTree>
    <p:extLst>
      <p:ext uri="{BB962C8B-B14F-4D97-AF65-F5344CB8AC3E}">
        <p14:creationId xmlns:p14="http://schemas.microsoft.com/office/powerpoint/2010/main" val="11516433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noProof="0" smtClean="0"/>
              <a:t>ADD A FOOTER</a:t>
            </a:r>
            <a:endParaRPr lang="en-US" noProof="0" dirty="0"/>
          </a:p>
        </p:txBody>
      </p:sp>
      <p:sp>
        <p:nvSpPr>
          <p:cNvPr id="3" name="Slide Number Placeholder 2"/>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p:cNvSpPr>
            <a:spLocks noGrp="1"/>
          </p:cNvSpPr>
          <p:nvPr>
            <p:ph type="title"/>
          </p:nvPr>
        </p:nvSpPr>
        <p:spPr/>
        <p:txBody>
          <a:bodyPr/>
          <a:lstStyle/>
          <a:p>
            <a:r>
              <a:rPr lang="en-US" dirty="0" smtClean="0"/>
              <a:t>Activities/</a:t>
            </a:r>
            <a:br>
              <a:rPr lang="en-US" dirty="0" smtClean="0"/>
            </a:br>
            <a:r>
              <a:rPr lang="en-US" dirty="0" smtClean="0"/>
              <a:t>Interventions</a:t>
            </a:r>
            <a:endParaRPr lang="en-US" dirty="0"/>
          </a:p>
        </p:txBody>
      </p:sp>
      <p:sp>
        <p:nvSpPr>
          <p:cNvPr id="5" name="Content Placeholder 4"/>
          <p:cNvSpPr>
            <a:spLocks noGrp="1"/>
          </p:cNvSpPr>
          <p:nvPr>
            <p:ph idx="1"/>
          </p:nvPr>
        </p:nvSpPr>
        <p:spPr/>
        <p:txBody>
          <a:bodyPr/>
          <a:lstStyle/>
          <a:p>
            <a:pPr marL="514350" indent="-514350">
              <a:buAutoNum type="arabicPeriod"/>
            </a:pPr>
            <a:r>
              <a:rPr lang="en-US" dirty="0" smtClean="0"/>
              <a:t>Weekly Data PLCs; evaluation of holistic data as well as individual student data to identify the multitude of the achievement gap, if one exist. Being intentional is key.</a:t>
            </a:r>
          </a:p>
          <a:p>
            <a:pPr marL="514350" indent="-514350">
              <a:buAutoNum type="arabicPeriod"/>
            </a:pPr>
            <a:r>
              <a:rPr lang="en-US" dirty="0" smtClean="0"/>
              <a:t>Weekly Planning PLCs: Planning should be done around the data outcomes; </a:t>
            </a:r>
          </a:p>
          <a:p>
            <a:pPr marL="514350" indent="-514350">
              <a:buAutoNum type="arabicPeriod"/>
            </a:pPr>
            <a:r>
              <a:rPr lang="en-US" dirty="0" smtClean="0"/>
              <a:t>PD centered around student achievement</a:t>
            </a:r>
          </a:p>
          <a:p>
            <a:pPr marL="514350" indent="-514350">
              <a:buAutoNum type="arabicPeriod"/>
            </a:pPr>
            <a:r>
              <a:rPr lang="en-US" dirty="0" smtClean="0"/>
              <a:t>Increase in student agency, voice, and choice</a:t>
            </a:r>
          </a:p>
          <a:p>
            <a:pPr marL="514350" indent="-514350">
              <a:buAutoNum type="arabicPeriod"/>
            </a:pPr>
            <a:r>
              <a:rPr lang="en-US" dirty="0" smtClean="0"/>
              <a:t>Focus of collaboration and collaborative learning opportunities</a:t>
            </a:r>
            <a:endParaRPr lang="en-US" dirty="0"/>
          </a:p>
        </p:txBody>
      </p:sp>
    </p:spTree>
    <p:extLst>
      <p:ext uri="{BB962C8B-B14F-4D97-AF65-F5344CB8AC3E}">
        <p14:creationId xmlns:p14="http://schemas.microsoft.com/office/powerpoint/2010/main" val="14897415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p:cNvSpPr>
            <a:spLocks noGrp="1"/>
          </p:cNvSpPr>
          <p:nvPr>
            <p:ph type="title"/>
          </p:nvPr>
        </p:nvSpPr>
        <p:spPr/>
        <p:txBody>
          <a:bodyPr/>
          <a:lstStyle/>
          <a:p>
            <a:r>
              <a:rPr lang="en-US" dirty="0" smtClean="0"/>
              <a:t>Why These Interventions?</a:t>
            </a:r>
            <a:endParaRPr lang="en-US" dirty="0"/>
          </a:p>
        </p:txBody>
      </p:sp>
      <p:sp>
        <p:nvSpPr>
          <p:cNvPr id="5" name="Content Placeholder 4"/>
          <p:cNvSpPr>
            <a:spLocks noGrp="1"/>
          </p:cNvSpPr>
          <p:nvPr>
            <p:ph idx="1"/>
          </p:nvPr>
        </p:nvSpPr>
        <p:spPr>
          <a:xfrm>
            <a:off x="911225" y="1825625"/>
            <a:ext cx="10442575" cy="4485324"/>
          </a:xfrm>
        </p:spPr>
        <p:txBody>
          <a:bodyPr/>
          <a:lstStyle/>
          <a:p>
            <a:r>
              <a:rPr lang="en-US" dirty="0" smtClean="0"/>
              <a:t>I selected these interventions because achievement gaps sometimes exists because of inequitable practices. With a focus on data driven instruction, with the intentionality  lesson planning , I do believe that not only will gaps be identified, but I believe these achievement gaps will be marginalized as well. </a:t>
            </a:r>
          </a:p>
          <a:p>
            <a:endParaRPr lang="en-US" dirty="0" smtClean="0"/>
          </a:p>
          <a:p>
            <a:r>
              <a:rPr lang="en-US" dirty="0" smtClean="0"/>
              <a:t>The intentionally of the teacher &amp; instructional leader, I feel strongly that there will be an increase in student performance, proficiency, and growth.</a:t>
            </a:r>
          </a:p>
          <a:p>
            <a:pPr marL="0" indent="0">
              <a:buNone/>
            </a:pPr>
            <a:endParaRPr lang="en-US" dirty="0"/>
          </a:p>
        </p:txBody>
      </p:sp>
    </p:spTree>
    <p:extLst>
      <p:ext uri="{BB962C8B-B14F-4D97-AF65-F5344CB8AC3E}">
        <p14:creationId xmlns:p14="http://schemas.microsoft.com/office/powerpoint/2010/main" val="9916071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p:cNvSpPr>
            <a:spLocks noGrp="1"/>
          </p:cNvSpPr>
          <p:nvPr>
            <p:ph type="title"/>
          </p:nvPr>
        </p:nvSpPr>
        <p:spPr/>
        <p:txBody>
          <a:bodyPr/>
          <a:lstStyle/>
          <a:p>
            <a:r>
              <a:rPr lang="en-US" dirty="0" smtClean="0"/>
              <a:t>Desired Outputs</a:t>
            </a:r>
            <a:endParaRPr lang="en-US" dirty="0"/>
          </a:p>
        </p:txBody>
      </p:sp>
      <p:sp>
        <p:nvSpPr>
          <p:cNvPr id="6" name="Content Placeholder 5"/>
          <p:cNvSpPr>
            <a:spLocks noGrp="1"/>
          </p:cNvSpPr>
          <p:nvPr>
            <p:ph sz="half" idx="2"/>
          </p:nvPr>
        </p:nvSpPr>
        <p:spPr>
          <a:xfrm>
            <a:off x="815386" y="2638096"/>
            <a:ext cx="5157787" cy="3851193"/>
          </a:xfrm>
        </p:spPr>
        <p:txBody>
          <a:bodyPr>
            <a:normAutofit/>
          </a:bodyPr>
          <a:lstStyle/>
          <a:p>
            <a:r>
              <a:rPr lang="en-US" dirty="0"/>
              <a:t>E</a:t>
            </a:r>
            <a:r>
              <a:rPr lang="en-US" dirty="0" smtClean="0"/>
              <a:t>ffective and intentional PLC schedules (Math Department).</a:t>
            </a:r>
          </a:p>
          <a:p>
            <a:r>
              <a:rPr lang="en-US" dirty="0" smtClean="0"/>
              <a:t>Student Data Tracking forms/systems (holistic and individual data)</a:t>
            </a:r>
          </a:p>
          <a:p>
            <a:r>
              <a:rPr lang="en-US" dirty="0" smtClean="0"/>
              <a:t>Tracking document/sheet that populates student results/achievement gaps.</a:t>
            </a:r>
          </a:p>
          <a:p>
            <a:endParaRPr lang="en-US" dirty="0" smtClean="0"/>
          </a:p>
          <a:p>
            <a:endParaRPr lang="en-US" dirty="0" smtClean="0"/>
          </a:p>
          <a:p>
            <a:pPr marL="0" indent="0">
              <a:buNone/>
            </a:pPr>
            <a:endParaRPr lang="en-US" dirty="0" smtClean="0"/>
          </a:p>
        </p:txBody>
      </p:sp>
      <p:sp>
        <p:nvSpPr>
          <p:cNvPr id="9" name="Down Arrow 8"/>
          <p:cNvSpPr/>
          <p:nvPr/>
        </p:nvSpPr>
        <p:spPr>
          <a:xfrm>
            <a:off x="2792902" y="1598143"/>
            <a:ext cx="484632" cy="978408"/>
          </a:xfrm>
          <a:prstGeom prst="down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377" y="1598143"/>
            <a:ext cx="2742857" cy="3365079"/>
          </a:xfrm>
          <a:prstGeom prst="rect">
            <a:avLst/>
          </a:prstGeom>
        </p:spPr>
      </p:pic>
    </p:spTree>
    <p:extLst>
      <p:ext uri="{BB962C8B-B14F-4D97-AF65-F5344CB8AC3E}">
        <p14:creationId xmlns:p14="http://schemas.microsoft.com/office/powerpoint/2010/main" val="18558417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p:cNvSpPr>
            <a:spLocks noGrp="1"/>
          </p:cNvSpPr>
          <p:nvPr>
            <p:ph type="title"/>
          </p:nvPr>
        </p:nvSpPr>
        <p:spPr/>
        <p:txBody>
          <a:bodyPr/>
          <a:lstStyle/>
          <a:p>
            <a:r>
              <a:rPr lang="en-US" dirty="0" smtClean="0"/>
              <a:t>Desired Outcomes</a:t>
            </a:r>
            <a:endParaRPr lang="en-US" dirty="0"/>
          </a:p>
        </p:txBody>
      </p:sp>
      <p:sp>
        <p:nvSpPr>
          <p:cNvPr id="5" name="Content Placeholder 4"/>
          <p:cNvSpPr>
            <a:spLocks noGrp="1"/>
          </p:cNvSpPr>
          <p:nvPr>
            <p:ph idx="1"/>
          </p:nvPr>
        </p:nvSpPr>
        <p:spPr>
          <a:xfrm>
            <a:off x="911225" y="1825625"/>
            <a:ext cx="10442575" cy="3793510"/>
          </a:xfrm>
        </p:spPr>
        <p:txBody>
          <a:bodyPr>
            <a:normAutofit/>
          </a:bodyPr>
          <a:lstStyle/>
          <a:p>
            <a:pPr algn="ctr"/>
            <a:r>
              <a:rPr lang="en-US" sz="4000" dirty="0" smtClean="0"/>
              <a:t>An increase in overall holistic student performance across the board.</a:t>
            </a:r>
          </a:p>
          <a:p>
            <a:pPr algn="ctr"/>
            <a:r>
              <a:rPr lang="en-US" sz="4000" dirty="0" smtClean="0"/>
              <a:t>An increase in individualized student performance.</a:t>
            </a:r>
            <a:endParaRPr lang="en-US" sz="4000" dirty="0"/>
          </a:p>
        </p:txBody>
      </p:sp>
      <p:sp>
        <p:nvSpPr>
          <p:cNvPr id="6" name="Up Arrow 5"/>
          <p:cNvSpPr/>
          <p:nvPr/>
        </p:nvSpPr>
        <p:spPr>
          <a:xfrm>
            <a:off x="6132512" y="4424516"/>
            <a:ext cx="484632" cy="1521307"/>
          </a:xfrm>
          <a:prstGeom prst="up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3896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p:cNvSpPr>
            <a:spLocks noGrp="1"/>
          </p:cNvSpPr>
          <p:nvPr>
            <p:ph type="title"/>
          </p:nvPr>
        </p:nvSpPr>
        <p:spPr/>
        <p:txBody>
          <a:bodyPr/>
          <a:lstStyle/>
          <a:p>
            <a:r>
              <a:rPr lang="en-US" dirty="0" smtClean="0"/>
              <a:t>Desired Impact</a:t>
            </a:r>
            <a:endParaRPr lang="en-US" dirty="0"/>
          </a:p>
        </p:txBody>
      </p:sp>
      <p:sp>
        <p:nvSpPr>
          <p:cNvPr id="5" name="Content Placeholder 4"/>
          <p:cNvSpPr>
            <a:spLocks noGrp="1"/>
          </p:cNvSpPr>
          <p:nvPr>
            <p:ph idx="1"/>
          </p:nvPr>
        </p:nvSpPr>
        <p:spPr>
          <a:xfrm>
            <a:off x="911225" y="1589650"/>
            <a:ext cx="10442575" cy="5106118"/>
          </a:xfrm>
        </p:spPr>
        <p:txBody>
          <a:bodyPr>
            <a:normAutofit/>
          </a:bodyPr>
          <a:lstStyle/>
          <a:p>
            <a:pPr marL="0" indent="0">
              <a:buNone/>
            </a:pPr>
            <a:r>
              <a:rPr lang="en-US" dirty="0" smtClean="0"/>
              <a:t>The desired impact is to:</a:t>
            </a:r>
          </a:p>
          <a:p>
            <a:pPr marL="514350" indent="-514350">
              <a:buAutoNum type="arabicPeriod"/>
            </a:pPr>
            <a:r>
              <a:rPr lang="en-US" dirty="0" smtClean="0"/>
              <a:t>Improve the quality of delivered instruction</a:t>
            </a:r>
          </a:p>
          <a:p>
            <a:pPr marL="514350" indent="-514350">
              <a:buAutoNum type="arabicPeriod"/>
            </a:pPr>
            <a:r>
              <a:rPr lang="en-US" dirty="0" smtClean="0"/>
              <a:t>Be intentional about disaggregating data, that could and should reveal achievement gaps</a:t>
            </a:r>
          </a:p>
          <a:p>
            <a:pPr marL="514350" indent="-514350">
              <a:buAutoNum type="arabicPeriod"/>
            </a:pPr>
            <a:r>
              <a:rPr lang="en-US" dirty="0" smtClean="0"/>
              <a:t>Integrate culturally aligned relevant Math instruction</a:t>
            </a:r>
          </a:p>
          <a:p>
            <a:pPr marL="514350" indent="-514350">
              <a:buAutoNum type="arabicPeriod"/>
            </a:pPr>
            <a:r>
              <a:rPr lang="en-US" dirty="0" smtClean="0"/>
              <a:t>Integrate collaborative learning opportunities</a:t>
            </a:r>
          </a:p>
          <a:p>
            <a:pPr marL="514350" indent="-514350">
              <a:buAutoNum type="arabicPeriod"/>
            </a:pPr>
            <a:r>
              <a:rPr lang="en-US" dirty="0" smtClean="0"/>
              <a:t>Increase student engagement through increased student agency, student voice, and student choice.</a:t>
            </a:r>
          </a:p>
          <a:p>
            <a:pPr marL="514350" indent="-514350">
              <a:buAutoNum type="arabicPeriod"/>
            </a:pPr>
            <a:r>
              <a:rPr lang="en-US" dirty="0" smtClean="0"/>
              <a:t>To see a significant decrease in the overall achievement gaps that exist amongst black males in the area of Into to Math I.</a:t>
            </a:r>
          </a:p>
          <a:p>
            <a:pPr marL="0" indent="0">
              <a:buNone/>
            </a:pPr>
            <a:endParaRPr lang="en-US" dirty="0"/>
          </a:p>
        </p:txBody>
      </p:sp>
    </p:spTree>
    <p:extLst>
      <p:ext uri="{BB962C8B-B14F-4D97-AF65-F5344CB8AC3E}">
        <p14:creationId xmlns:p14="http://schemas.microsoft.com/office/powerpoint/2010/main" val="2616542866"/>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5" name="TextBox 4"/>
          <p:cNvSpPr txBox="1"/>
          <p:nvPr/>
        </p:nvSpPr>
        <p:spPr>
          <a:xfrm>
            <a:off x="1803862" y="1454727"/>
            <a:ext cx="9301692" cy="3108543"/>
          </a:xfrm>
          <a:prstGeom prst="rect">
            <a:avLst/>
          </a:prstGeom>
          <a:noFill/>
        </p:spPr>
        <p:txBody>
          <a:bodyPr wrap="square" rtlCol="0">
            <a:spAutoFit/>
          </a:bodyPr>
          <a:lstStyle/>
          <a:p>
            <a:r>
              <a:rPr lang="en-US" sz="2800" dirty="0" smtClean="0"/>
              <a:t>The context of my Problem of Practice (</a:t>
            </a:r>
            <a:r>
              <a:rPr lang="en-US" sz="2800" dirty="0" err="1" smtClean="0"/>
              <a:t>PoP</a:t>
            </a:r>
            <a:r>
              <a:rPr lang="en-US" sz="2800" dirty="0" smtClean="0"/>
              <a:t>) revolves around identifying the causes of achievement gaps that have existed amongst minority males, particularly in the area of Intro to Math (Math I) at Tarboro High School. Historically across the board, minority males have performed significantly lower than other subgroups, not only in Math , but also in other core subjects.  </a:t>
            </a:r>
            <a:endParaRPr lang="en-US" sz="2800" dirty="0"/>
          </a:p>
        </p:txBody>
      </p:sp>
      <p:pic>
        <p:nvPicPr>
          <p:cNvPr id="7" name="Picture 6"/>
          <p:cNvPicPr>
            <a:picLocks noChangeAspect="1"/>
          </p:cNvPicPr>
          <p:nvPr/>
        </p:nvPicPr>
        <p:blipFill>
          <a:blip r:embed="rId2"/>
          <a:stretch>
            <a:fillRect/>
          </a:stretch>
        </p:blipFill>
        <p:spPr>
          <a:xfrm>
            <a:off x="5145579" y="4317049"/>
            <a:ext cx="4064924" cy="2286520"/>
          </a:xfrm>
          <a:prstGeom prst="rect">
            <a:avLst/>
          </a:prstGeom>
        </p:spPr>
      </p:pic>
    </p:spTree>
    <p:extLst>
      <p:ext uri="{BB962C8B-B14F-4D97-AF65-F5344CB8AC3E}">
        <p14:creationId xmlns:p14="http://schemas.microsoft.com/office/powerpoint/2010/main" val="3672748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p:cNvSpPr>
            <a:spLocks noGrp="1"/>
          </p:cNvSpPr>
          <p:nvPr>
            <p:ph type="title"/>
          </p:nvPr>
        </p:nvSpPr>
        <p:spPr>
          <a:xfrm rot="21180000">
            <a:off x="288234" y="354505"/>
            <a:ext cx="4391191" cy="1321811"/>
          </a:xfrm>
        </p:spPr>
        <p:txBody>
          <a:bodyPr>
            <a:normAutofit/>
          </a:bodyPr>
          <a:lstStyle/>
          <a:p>
            <a:r>
              <a:rPr lang="en-US" dirty="0" smtClean="0"/>
              <a:t>Evaluation Questions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518837012"/>
              </p:ext>
            </p:extLst>
          </p:nvPr>
        </p:nvGraphicFramePr>
        <p:xfrm>
          <a:off x="838198" y="1825625"/>
          <a:ext cx="9810136" cy="3415158"/>
        </p:xfrm>
        <a:graphic>
          <a:graphicData uri="http://schemas.openxmlformats.org/drawingml/2006/table">
            <a:tbl>
              <a:tblPr firstRow="1" bandRow="1">
                <a:tableStyleId>{793D81CF-94F2-401A-BA57-92F5A7B2D0C5}</a:tableStyleId>
              </a:tblPr>
              <a:tblGrid>
                <a:gridCol w="4905068">
                  <a:extLst>
                    <a:ext uri="{9D8B030D-6E8A-4147-A177-3AD203B41FA5}">
                      <a16:colId xmlns:a16="http://schemas.microsoft.com/office/drawing/2014/main" val="2043360002"/>
                    </a:ext>
                  </a:extLst>
                </a:gridCol>
                <a:gridCol w="4905068">
                  <a:extLst>
                    <a:ext uri="{9D8B030D-6E8A-4147-A177-3AD203B41FA5}">
                      <a16:colId xmlns:a16="http://schemas.microsoft.com/office/drawing/2014/main" val="2978423080"/>
                    </a:ext>
                  </a:extLst>
                </a:gridCol>
              </a:tblGrid>
              <a:tr h="620226">
                <a:tc>
                  <a:txBody>
                    <a:bodyPr/>
                    <a:lstStyle/>
                    <a:p>
                      <a:r>
                        <a:rPr lang="en-US" dirty="0" smtClean="0"/>
                        <a:t>Research</a:t>
                      </a:r>
                      <a:r>
                        <a:rPr lang="en-US" baseline="0" dirty="0" smtClean="0"/>
                        <a:t> Questions?</a:t>
                      </a:r>
                      <a:endParaRPr lang="en-US" dirty="0"/>
                    </a:p>
                  </a:txBody>
                  <a:tcPr/>
                </a:tc>
                <a:tc>
                  <a:txBody>
                    <a:bodyPr/>
                    <a:lstStyle/>
                    <a:p>
                      <a:endParaRPr lang="en-US"/>
                    </a:p>
                  </a:txBody>
                  <a:tcPr/>
                </a:tc>
                <a:extLst>
                  <a:ext uri="{0D108BD9-81ED-4DB2-BD59-A6C34878D82A}">
                    <a16:rowId xmlns:a16="http://schemas.microsoft.com/office/drawing/2014/main" val="898595776"/>
                  </a:ext>
                </a:extLst>
              </a:tr>
              <a:tr h="620226">
                <a:tc>
                  <a:txBody>
                    <a:bodyPr/>
                    <a:lstStyle/>
                    <a:p>
                      <a:r>
                        <a:rPr lang="en-US" dirty="0" smtClean="0"/>
                        <a:t>How</a:t>
                      </a:r>
                      <a:r>
                        <a:rPr lang="en-US" baseline="0" dirty="0" smtClean="0"/>
                        <a:t> will I obtain data?</a:t>
                      </a:r>
                      <a:endParaRPr lang="en-US" dirty="0"/>
                    </a:p>
                  </a:txBody>
                  <a:tcPr/>
                </a:tc>
                <a:tc>
                  <a:txBody>
                    <a:bodyPr/>
                    <a:lstStyle/>
                    <a:p>
                      <a:r>
                        <a:rPr lang="en-US" dirty="0" smtClean="0"/>
                        <a:t>The data</a:t>
                      </a:r>
                      <a:r>
                        <a:rPr lang="en-US" baseline="0" dirty="0" smtClean="0"/>
                        <a:t> will be obtained through school based, district, and state mandated testing. </a:t>
                      </a:r>
                      <a:endParaRPr lang="en-US" dirty="0"/>
                    </a:p>
                  </a:txBody>
                  <a:tcPr/>
                </a:tc>
                <a:extLst>
                  <a:ext uri="{0D108BD9-81ED-4DB2-BD59-A6C34878D82A}">
                    <a16:rowId xmlns:a16="http://schemas.microsoft.com/office/drawing/2014/main" val="2303159110"/>
                  </a:ext>
                </a:extLst>
              </a:tr>
              <a:tr h="620226">
                <a:tc>
                  <a:txBody>
                    <a:bodyPr/>
                    <a:lstStyle/>
                    <a:p>
                      <a:r>
                        <a:rPr lang="en-US" dirty="0" smtClean="0"/>
                        <a:t>Pre</a:t>
                      </a:r>
                      <a:r>
                        <a:rPr lang="en-US" baseline="0" dirty="0" smtClean="0"/>
                        <a:t> &amp; Post Measures?</a:t>
                      </a:r>
                      <a:endParaRPr lang="en-US" dirty="0"/>
                    </a:p>
                  </a:txBody>
                  <a:tcPr/>
                </a:tc>
                <a:tc>
                  <a:txBody>
                    <a:bodyPr/>
                    <a:lstStyle/>
                    <a:p>
                      <a:r>
                        <a:rPr lang="en-US" dirty="0" smtClean="0"/>
                        <a:t>Classroom Formative</a:t>
                      </a:r>
                      <a:r>
                        <a:rPr lang="en-US" baseline="0" dirty="0" smtClean="0"/>
                        <a:t> Assessments</a:t>
                      </a:r>
                      <a:endParaRPr lang="en-US" dirty="0"/>
                    </a:p>
                  </a:txBody>
                  <a:tcPr/>
                </a:tc>
                <a:extLst>
                  <a:ext uri="{0D108BD9-81ED-4DB2-BD59-A6C34878D82A}">
                    <a16:rowId xmlns:a16="http://schemas.microsoft.com/office/drawing/2014/main" val="1680490241"/>
                  </a:ext>
                </a:extLst>
              </a:tr>
              <a:tr h="620226">
                <a:tc>
                  <a:txBody>
                    <a:bodyPr/>
                    <a:lstStyle/>
                    <a:p>
                      <a:r>
                        <a:rPr lang="en-US" dirty="0" smtClean="0"/>
                        <a:t>Quantitative /Qualitative</a:t>
                      </a:r>
                      <a:r>
                        <a:rPr lang="en-US" baseline="0" dirty="0" smtClean="0"/>
                        <a:t> Methods to evaluate </a:t>
                      </a:r>
                    </a:p>
                    <a:p>
                      <a:r>
                        <a:rPr lang="en-US" baseline="0" dirty="0" smtClean="0"/>
                        <a:t>Your project</a:t>
                      </a:r>
                      <a:endParaRPr lang="en-US" dirty="0"/>
                    </a:p>
                  </a:txBody>
                  <a:tcPr/>
                </a:tc>
                <a:tc>
                  <a:txBody>
                    <a:bodyPr/>
                    <a:lstStyle/>
                    <a:p>
                      <a:r>
                        <a:rPr lang="en-US" dirty="0" smtClean="0"/>
                        <a:t>Quantitative Data</a:t>
                      </a:r>
                      <a:r>
                        <a:rPr lang="en-US" baseline="0" dirty="0" smtClean="0"/>
                        <a:t> (Mock scores, Benchmark scores, CFA scores, Classroom assessments, and EOC/NCFE Data.</a:t>
                      </a:r>
                      <a:endParaRPr lang="en-US" dirty="0"/>
                    </a:p>
                  </a:txBody>
                  <a:tcPr/>
                </a:tc>
                <a:extLst>
                  <a:ext uri="{0D108BD9-81ED-4DB2-BD59-A6C34878D82A}">
                    <a16:rowId xmlns:a16="http://schemas.microsoft.com/office/drawing/2014/main" val="3362565958"/>
                  </a:ext>
                </a:extLst>
              </a:tr>
              <a:tr h="62022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89231981"/>
                  </a:ext>
                </a:extLst>
              </a:tr>
            </a:tbl>
          </a:graphicData>
        </a:graphic>
      </p:graphicFrame>
    </p:spTree>
    <p:extLst>
      <p:ext uri="{BB962C8B-B14F-4D97-AF65-F5344CB8AC3E}">
        <p14:creationId xmlns:p14="http://schemas.microsoft.com/office/powerpoint/2010/main" val="285699438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A4C6-BA7F-40BC-AD51-EFDDDBEA5A84}"/>
              </a:ext>
            </a:extLst>
          </p:cNvPr>
          <p:cNvSpPr>
            <a:spLocks noGrp="1"/>
          </p:cNvSpPr>
          <p:nvPr>
            <p:ph type="title"/>
          </p:nvPr>
        </p:nvSpPr>
        <p:spPr/>
        <p:txBody>
          <a:bodyPr/>
          <a:lstStyle/>
          <a:p>
            <a:r>
              <a:rPr lang="en-US" dirty="0"/>
              <a:t>Thank You!</a:t>
            </a:r>
            <a:endParaRPr lang="ru-RU" dirty="0"/>
          </a:p>
        </p:txBody>
      </p:sp>
      <p:sp>
        <p:nvSpPr>
          <p:cNvPr id="4" name="Text Placeholder 3">
            <a:extLst>
              <a:ext uri="{FF2B5EF4-FFF2-40B4-BE49-F238E27FC236}">
                <a16:creationId xmlns:a16="http://schemas.microsoft.com/office/drawing/2014/main" id="{F155FC3B-DD33-4B9A-A5EB-A2301786CE4E}"/>
              </a:ext>
            </a:extLst>
          </p:cNvPr>
          <p:cNvSpPr>
            <a:spLocks noGrp="1"/>
          </p:cNvSpPr>
          <p:nvPr>
            <p:ph type="body" sz="quarter" idx="14"/>
          </p:nvPr>
        </p:nvSpPr>
        <p:spPr/>
        <p:txBody>
          <a:bodyPr/>
          <a:lstStyle/>
          <a:p>
            <a:r>
              <a:rPr lang="en-US" dirty="0" smtClean="0"/>
              <a:t>Leshaun T. Jenkins</a:t>
            </a:r>
            <a:endParaRPr lang="ru-RU"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142" y="1567323"/>
            <a:ext cx="3539613" cy="4218039"/>
          </a:xfrm>
          <a:prstGeom prst="rect">
            <a:avLst/>
          </a:prstGeom>
        </p:spPr>
      </p:pic>
    </p:spTree>
    <p:extLst>
      <p:ext uri="{BB962C8B-B14F-4D97-AF65-F5344CB8AC3E}">
        <p14:creationId xmlns:p14="http://schemas.microsoft.com/office/powerpoint/2010/main" val="19233315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195BEB-A072-45D8-848D-E8CA744F9022}"/>
              </a:ext>
            </a:extLst>
          </p:cNvPr>
          <p:cNvSpPr>
            <a:spLocks noGrp="1"/>
          </p:cNvSpPr>
          <p:nvPr>
            <p:ph type="title"/>
          </p:nvPr>
        </p:nvSpPr>
        <p:spPr/>
        <p:txBody>
          <a:bodyPr/>
          <a:lstStyle/>
          <a:p>
            <a:r>
              <a:rPr lang="en-US" dirty="0" smtClean="0"/>
              <a:t>The Problem:</a:t>
            </a:r>
            <a:endParaRPr lang="en-US" dirty="0"/>
          </a:p>
        </p:txBody>
      </p:sp>
      <p:sp>
        <p:nvSpPr>
          <p:cNvPr id="2" name="Text Placeholder 1">
            <a:extLst>
              <a:ext uri="{FF2B5EF4-FFF2-40B4-BE49-F238E27FC236}">
                <a16:creationId xmlns:a16="http://schemas.microsoft.com/office/drawing/2014/main" id="{6587D558-5792-4FF7-9111-65F4C874C61B}"/>
              </a:ext>
            </a:extLst>
          </p:cNvPr>
          <p:cNvSpPr>
            <a:spLocks noGrp="1"/>
          </p:cNvSpPr>
          <p:nvPr>
            <p:ph type="body" idx="1"/>
          </p:nvPr>
        </p:nvSpPr>
        <p:spPr/>
        <p:txBody>
          <a:bodyPr/>
          <a:lstStyle/>
          <a:p>
            <a:r>
              <a:rPr lang="en-US" dirty="0" smtClean="0"/>
              <a:t>Deep Data Dive Reveals Achievement Gaps</a:t>
            </a:r>
            <a:endParaRPr lang="en-US" dirty="0"/>
          </a:p>
        </p:txBody>
      </p:sp>
      <p:sp>
        <p:nvSpPr>
          <p:cNvPr id="6" name="Text Placeholder 5">
            <a:extLst>
              <a:ext uri="{FF2B5EF4-FFF2-40B4-BE49-F238E27FC236}">
                <a16:creationId xmlns:a16="http://schemas.microsoft.com/office/drawing/2014/main" id="{FE58025A-9737-434D-AE90-0CC9E7990286}"/>
              </a:ext>
            </a:extLst>
          </p:cNvPr>
          <p:cNvSpPr>
            <a:spLocks noGrp="1"/>
          </p:cNvSpPr>
          <p:nvPr>
            <p:ph type="body" sz="quarter" idx="13"/>
          </p:nvPr>
        </p:nvSpPr>
        <p:spPr/>
        <p:txBody>
          <a:bodyPr/>
          <a:lstStyle/>
          <a:p>
            <a:r>
              <a:rPr lang="en-US" dirty="0" smtClean="0"/>
              <a:t>Classroom Observations were very telling that there was a problem.</a:t>
            </a:r>
          </a:p>
          <a:p>
            <a:r>
              <a:rPr lang="en-US" dirty="0" smtClean="0"/>
              <a:t>One on One student Interviews revealed problems that existed within the pedagogical  structuring of the class.</a:t>
            </a:r>
          </a:p>
          <a:p>
            <a:r>
              <a:rPr lang="en-US" dirty="0" smtClean="0"/>
              <a:t>Benchmark data was very revealing of prior assumptions made about the problems of practice.</a:t>
            </a: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3</a:t>
            </a:fld>
            <a:endParaRPr lang="en-US" dirty="0"/>
          </a:p>
        </p:txBody>
      </p:sp>
      <p:pic>
        <p:nvPicPr>
          <p:cNvPr id="8" name="Picture Placeholder 7"/>
          <p:cNvPicPr>
            <a:picLocks noGrp="1" noChangeAspect="1"/>
          </p:cNvPicPr>
          <p:nvPr>
            <p:ph type="pic" sz="quarter" idx="14"/>
          </p:nvPr>
        </p:nvPicPr>
        <p:blipFill>
          <a:blip r:embed="rId2"/>
          <a:srcRect l="9012" r="9012"/>
          <a:stretch>
            <a:fillRect/>
          </a:stretch>
        </p:blipFill>
        <p:spPr>
          <a:xfrm rot="720000">
            <a:off x="6529130" y="408559"/>
            <a:ext cx="4509233" cy="5309074"/>
          </a:xfrm>
          <a:prstGeom prst="rect">
            <a:avLst/>
          </a:prstGeom>
        </p:spPr>
      </p:pic>
    </p:spTree>
    <p:extLst>
      <p:ext uri="{BB962C8B-B14F-4D97-AF65-F5344CB8AC3E}">
        <p14:creationId xmlns:p14="http://schemas.microsoft.com/office/powerpoint/2010/main" val="367141803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26025" y="5692878"/>
            <a:ext cx="2639323" cy="843518"/>
          </a:xfrm>
        </p:spPr>
        <p:txBody>
          <a:bodyPr/>
          <a:lstStyle/>
          <a:p>
            <a:pPr algn="ctr"/>
            <a:r>
              <a:rPr lang="en-US" sz="4000" noProof="0" dirty="0" smtClean="0">
                <a:solidFill>
                  <a:srgbClr val="002060"/>
                </a:solidFill>
              </a:rPr>
              <a:t>LOGIC MODEL</a:t>
            </a:r>
            <a:endParaRPr lang="en-US" sz="4000" noProof="0" dirty="0">
              <a:solidFill>
                <a:srgbClr val="002060"/>
              </a:solidFill>
            </a:endParaRPr>
          </a:p>
        </p:txBody>
      </p:sp>
      <p:sp>
        <p:nvSpPr>
          <p:cNvPr id="3" name="Slide Number Placeholder 2"/>
          <p:cNvSpPr>
            <a:spLocks noGrp="1"/>
          </p:cNvSpPr>
          <p:nvPr>
            <p:ph type="sldNum" sz="quarter" idx="12"/>
          </p:nvPr>
        </p:nvSpPr>
        <p:spPr/>
        <p:txBody>
          <a:bodyPr/>
          <a:lstStyle/>
          <a:p>
            <a:fld id="{98C0CDE5-970C-4CC4-BF43-0DA127E73E82}" type="slidenum">
              <a:rPr lang="en-US" noProof="0" smtClean="0"/>
              <a:t>4</a:t>
            </a:fld>
            <a:endParaRPr lang="en-US" noProof="0" dirty="0"/>
          </a:p>
        </p:txBody>
      </p:sp>
      <p:pic>
        <p:nvPicPr>
          <p:cNvPr id="5" name="Picture 4"/>
          <p:cNvPicPr>
            <a:picLocks noChangeAspect="1"/>
          </p:cNvPicPr>
          <p:nvPr/>
        </p:nvPicPr>
        <p:blipFill>
          <a:blip r:embed="rId2"/>
          <a:stretch>
            <a:fillRect/>
          </a:stretch>
        </p:blipFill>
        <p:spPr>
          <a:xfrm>
            <a:off x="796413" y="309716"/>
            <a:ext cx="10545097" cy="5636108"/>
          </a:xfrm>
          <a:prstGeom prst="rect">
            <a:avLst/>
          </a:prstGeom>
        </p:spPr>
      </p:pic>
    </p:spTree>
    <p:extLst>
      <p:ext uri="{BB962C8B-B14F-4D97-AF65-F5344CB8AC3E}">
        <p14:creationId xmlns:p14="http://schemas.microsoft.com/office/powerpoint/2010/main" val="37536899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D9D162-C3F3-4DA6-ACF1-E33B89535E11}"/>
              </a:ext>
            </a:extLst>
          </p:cNvPr>
          <p:cNvSpPr>
            <a:spLocks noGrp="1"/>
          </p:cNvSpPr>
          <p:nvPr>
            <p:ph type="title"/>
          </p:nvPr>
        </p:nvSpPr>
        <p:spPr>
          <a:xfrm rot="-360000">
            <a:off x="303673" y="870701"/>
            <a:ext cx="4497469" cy="1082387"/>
          </a:xfrm>
        </p:spPr>
        <p:txBody>
          <a:bodyPr>
            <a:normAutofit/>
          </a:bodyPr>
          <a:lstStyle/>
          <a:p>
            <a:r>
              <a:rPr lang="en-US" dirty="0" smtClean="0"/>
              <a:t>A Look at Data</a:t>
            </a:r>
            <a:endParaRPr lang="en-US" dirty="0"/>
          </a:p>
        </p:txBody>
      </p:sp>
      <p:sp>
        <p:nvSpPr>
          <p:cNvPr id="5" name="Text Placeholder 4">
            <a:extLst>
              <a:ext uri="{FF2B5EF4-FFF2-40B4-BE49-F238E27FC236}">
                <a16:creationId xmlns:a16="http://schemas.microsoft.com/office/drawing/2014/main" id="{47F58CBE-13EA-4F05-A482-DB6F4B95ACB2}"/>
              </a:ext>
            </a:extLst>
          </p:cNvPr>
          <p:cNvSpPr>
            <a:spLocks noGrp="1"/>
          </p:cNvSpPr>
          <p:nvPr>
            <p:ph type="body" idx="1"/>
          </p:nvPr>
        </p:nvSpPr>
        <p:spPr>
          <a:xfrm>
            <a:off x="748030" y="3314576"/>
            <a:ext cx="3328024" cy="1700784"/>
          </a:xfrm>
        </p:spPr>
        <p:txBody>
          <a:bodyPr tIns="180000" bIns="108000">
            <a:normAutofit/>
          </a:bodyPr>
          <a:lstStyle/>
          <a:p>
            <a:r>
              <a:rPr lang="en-US" dirty="0" smtClean="0"/>
              <a:t>Based on Benchmark Data, there is a 5%-21% achievement gap amongst African-American males and other subgroups.</a:t>
            </a:r>
            <a:endParaRPr lang="en-US" dirty="0"/>
          </a:p>
        </p:txBody>
      </p:sp>
      <p:graphicFrame>
        <p:nvGraphicFramePr>
          <p:cNvPr id="7" name="Table Placeholder 6" descr="table">
            <a:extLst>
              <a:ext uri="{FF2B5EF4-FFF2-40B4-BE49-F238E27FC236}">
                <a16:creationId xmlns:a16="http://schemas.microsoft.com/office/drawing/2014/main" id="{D83D9E27-1AC3-4FB1-9CE1-A4C5BB26FFF8}"/>
              </a:ext>
            </a:extLst>
          </p:cNvPr>
          <p:cNvGraphicFramePr>
            <a:graphicFrameLocks noGrp="1"/>
          </p:cNvGraphicFramePr>
          <p:nvPr>
            <p:ph type="tbl" sz="quarter" idx="13"/>
            <p:extLst>
              <p:ext uri="{D42A27DB-BD31-4B8C-83A1-F6EECF244321}">
                <p14:modId xmlns:p14="http://schemas.microsoft.com/office/powerpoint/2010/main" val="3404643906"/>
              </p:ext>
            </p:extLst>
          </p:nvPr>
        </p:nvGraphicFramePr>
        <p:xfrm>
          <a:off x="5159375" y="1161524"/>
          <a:ext cx="4824210" cy="4554876"/>
        </p:xfrm>
        <a:graphic>
          <a:graphicData uri="http://schemas.openxmlformats.org/drawingml/2006/table">
            <a:tbl>
              <a:tblPr firstRow="1" bandRow="1">
                <a:tableStyleId>{5C22544A-7EE6-4342-B048-85BDC9FD1C3A}</a:tableStyleId>
              </a:tblPr>
              <a:tblGrid>
                <a:gridCol w="2853027">
                  <a:extLst>
                    <a:ext uri="{9D8B030D-6E8A-4147-A177-3AD203B41FA5}">
                      <a16:colId xmlns:a16="http://schemas.microsoft.com/office/drawing/2014/main" val="1078058074"/>
                    </a:ext>
                  </a:extLst>
                </a:gridCol>
                <a:gridCol w="1971183">
                  <a:extLst>
                    <a:ext uri="{9D8B030D-6E8A-4147-A177-3AD203B41FA5}">
                      <a16:colId xmlns:a16="http://schemas.microsoft.com/office/drawing/2014/main" val="3617295776"/>
                    </a:ext>
                  </a:extLst>
                </a:gridCol>
              </a:tblGrid>
              <a:tr h="642306">
                <a:tc>
                  <a:txBody>
                    <a:bodyPr/>
                    <a:lstStyle/>
                    <a:p>
                      <a:endParaRPr lang="en-US" sz="1600" b="1" dirty="0" smtClean="0">
                        <a:latin typeface="+mj-lt"/>
                      </a:endParaRPr>
                    </a:p>
                    <a:p>
                      <a:r>
                        <a:rPr lang="en-US" sz="1600" b="1" dirty="0" smtClean="0">
                          <a:latin typeface="+mj-lt"/>
                        </a:rPr>
                        <a:t>Subgroups</a:t>
                      </a:r>
                      <a:endParaRPr lang="ru-RU" sz="1600" b="1" dirty="0">
                        <a:latin typeface="+mj-lt"/>
                      </a:endParaRPr>
                    </a:p>
                  </a:txBody>
                  <a:tcPr marL="92013" marR="92013">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600" b="1" baseline="0" dirty="0" smtClean="0">
                          <a:solidFill>
                            <a:schemeClr val="accent4"/>
                          </a:solidFill>
                          <a:latin typeface="+mj-lt"/>
                        </a:rPr>
                        <a:t> Benchmark Data</a:t>
                      </a:r>
                      <a:endParaRPr lang="ru-RU" sz="1600" b="1" dirty="0">
                        <a:solidFill>
                          <a:schemeClr val="accent4"/>
                        </a:solidFill>
                        <a:latin typeface="+mj-lt"/>
                      </a:endParaRPr>
                    </a:p>
                  </a:txBody>
                  <a:tcPr marL="92013" marR="9201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3402420211"/>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African</a:t>
                      </a:r>
                      <a:r>
                        <a:rPr lang="en-US" sz="2000" b="1" i="0" kern="1200" baseline="0" dirty="0" smtClean="0">
                          <a:solidFill>
                            <a:schemeClr val="accent4"/>
                          </a:solidFill>
                          <a:latin typeface="+mn-lt"/>
                          <a:ea typeface="+mn-ea"/>
                          <a:cs typeface="+mn-cs"/>
                        </a:rPr>
                        <a:t> American 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2800" b="1" i="0" kern="1200" dirty="0" smtClean="0">
                          <a:solidFill>
                            <a:schemeClr val="accent4"/>
                          </a:solidFill>
                          <a:latin typeface="+mn-lt"/>
                          <a:ea typeface="+mn-ea"/>
                          <a:cs typeface="+mn-cs"/>
                        </a:rPr>
                        <a:t>23.8%</a:t>
                      </a:r>
                      <a:endParaRPr lang="ru-RU" sz="2800" b="1" i="0" kern="1200" dirty="0">
                        <a:solidFill>
                          <a:schemeClr val="accent4"/>
                        </a:solidFill>
                        <a:latin typeface="+mn-lt"/>
                        <a:ea typeface="+mn-ea"/>
                        <a:cs typeface="+mn-cs"/>
                      </a:endParaRPr>
                    </a:p>
                  </a:txBody>
                  <a:tcPr marL="92013" marR="92013"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9479917"/>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African</a:t>
                      </a:r>
                      <a:r>
                        <a:rPr lang="en-US" sz="2000" b="1" i="0" kern="1200" baseline="0" dirty="0" smtClean="0">
                          <a:solidFill>
                            <a:schemeClr val="accent4"/>
                          </a:solidFill>
                          <a:latin typeface="+mn-lt"/>
                          <a:ea typeface="+mn-ea"/>
                          <a:cs typeface="+mn-cs"/>
                        </a:rPr>
                        <a:t> American Females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2800" b="1" i="0" kern="1200" dirty="0" smtClean="0">
                          <a:solidFill>
                            <a:schemeClr val="accent4"/>
                          </a:solidFill>
                          <a:latin typeface="+mn-lt"/>
                          <a:ea typeface="+mn-ea"/>
                          <a:cs typeface="+mn-cs"/>
                        </a:rPr>
                        <a:t>34.2%</a:t>
                      </a:r>
                      <a:endParaRPr lang="ru-RU" sz="28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102921562"/>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Whit</a:t>
                      </a:r>
                      <a:r>
                        <a:rPr lang="en-US" sz="2000" b="1" i="0" kern="1200" baseline="0" dirty="0" smtClean="0">
                          <a:solidFill>
                            <a:schemeClr val="accent4"/>
                          </a:solidFill>
                          <a:latin typeface="+mn-lt"/>
                          <a:ea typeface="+mn-ea"/>
                          <a:cs typeface="+mn-cs"/>
                        </a:rPr>
                        <a:t>e 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2800" b="1" i="0" kern="1200" dirty="0" smtClean="0">
                          <a:solidFill>
                            <a:schemeClr val="accent4"/>
                          </a:solidFill>
                          <a:latin typeface="+mn-lt"/>
                          <a:ea typeface="+mn-ea"/>
                          <a:cs typeface="+mn-cs"/>
                        </a:rPr>
                        <a:t>44.5%</a:t>
                      </a:r>
                      <a:endParaRPr lang="ru-RU" sz="28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525708"/>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White</a:t>
                      </a:r>
                      <a:r>
                        <a:rPr lang="en-US" sz="2000" b="1" i="0" kern="1200" baseline="0" dirty="0" smtClean="0">
                          <a:solidFill>
                            <a:schemeClr val="accent4"/>
                          </a:solidFill>
                          <a:latin typeface="+mn-lt"/>
                          <a:ea typeface="+mn-ea"/>
                          <a:cs typeface="+mn-cs"/>
                        </a:rPr>
                        <a:t> Females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algn="ctr" defTabSz="914400" rtl="0" eaLnBrk="1" latinLnBrk="0" hangingPunct="1"/>
                      <a:r>
                        <a:rPr lang="en-US" sz="2800" b="1" i="0" kern="1200" dirty="0" smtClean="0">
                          <a:solidFill>
                            <a:schemeClr val="accent4"/>
                          </a:solidFill>
                          <a:latin typeface="+mn-lt"/>
                          <a:ea typeface="+mn-ea"/>
                          <a:cs typeface="+mn-cs"/>
                        </a:rPr>
                        <a:t>29%</a:t>
                      </a:r>
                      <a:endParaRPr lang="ru-RU" sz="28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alpha val="10000"/>
                      </a:schemeClr>
                    </a:solidFill>
                  </a:tcPr>
                </a:tc>
                <a:extLst>
                  <a:ext uri="{0D108BD9-81ED-4DB2-BD59-A6C34878D82A}">
                    <a16:rowId xmlns:a16="http://schemas.microsoft.com/office/drawing/2014/main" val="3774068911"/>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Hispanic</a:t>
                      </a:r>
                      <a:r>
                        <a:rPr lang="en-US" sz="2000" b="1" i="0" kern="1200" baseline="0" dirty="0" smtClean="0">
                          <a:solidFill>
                            <a:schemeClr val="accent4"/>
                          </a:solidFill>
                          <a:latin typeface="+mn-lt"/>
                          <a:ea typeface="+mn-ea"/>
                          <a:cs typeface="+mn-cs"/>
                        </a:rPr>
                        <a:t> 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smtClean="0">
                          <a:solidFill>
                            <a:schemeClr val="accent4"/>
                          </a:solidFill>
                          <a:latin typeface="+mn-lt"/>
                          <a:ea typeface="+mn-ea"/>
                          <a:cs typeface="+mn-cs"/>
                        </a:rPr>
                        <a:t>----------</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5263446"/>
                  </a:ext>
                </a:extLst>
              </a:tr>
              <a:tr h="642306">
                <a:tc>
                  <a:txBody>
                    <a:bodyPr/>
                    <a:lstStyle/>
                    <a:p>
                      <a:pPr marL="0" algn="l" defTabSz="914400" rtl="0" eaLnBrk="1" latinLnBrk="0" hangingPunct="1"/>
                      <a:r>
                        <a:rPr lang="en-US" sz="2000" b="1" i="0" kern="1200" dirty="0" smtClean="0">
                          <a:solidFill>
                            <a:schemeClr val="accent4"/>
                          </a:solidFill>
                          <a:latin typeface="+mn-lt"/>
                          <a:ea typeface="+mn-ea"/>
                          <a:cs typeface="+mn-cs"/>
                        </a:rPr>
                        <a:t>Hispanic</a:t>
                      </a:r>
                      <a:r>
                        <a:rPr lang="en-US" sz="2000" b="1" i="0" kern="1200" baseline="0" dirty="0" smtClean="0">
                          <a:solidFill>
                            <a:schemeClr val="accent4"/>
                          </a:solidFill>
                          <a:latin typeface="+mn-lt"/>
                          <a:ea typeface="+mn-ea"/>
                          <a:cs typeface="+mn-cs"/>
                        </a:rPr>
                        <a:t> Females</a:t>
                      </a:r>
                      <a:endParaRPr lang="ru-RU" sz="2000" b="1"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40000"/>
                        <a:lumOff val="60000"/>
                      </a:schemeClr>
                    </a:solidFill>
                  </a:tcPr>
                </a:tc>
                <a:tc>
                  <a:txBody>
                    <a:bodyPr/>
                    <a:lstStyle/>
                    <a:p>
                      <a:pPr marL="0" algn="ctr" defTabSz="914400" rtl="0" eaLnBrk="1" latinLnBrk="0" hangingPunct="1"/>
                      <a:r>
                        <a:rPr lang="en-US" sz="1600" i="0" kern="1200" dirty="0" smtClean="0">
                          <a:solidFill>
                            <a:schemeClr val="accent4"/>
                          </a:solidFill>
                          <a:latin typeface="+mn-lt"/>
                          <a:ea typeface="+mn-ea"/>
                          <a:cs typeface="+mn-cs"/>
                        </a:rPr>
                        <a:t>------------</a:t>
                      </a:r>
                      <a:endParaRPr lang="ru-RU" sz="1600" i="0" kern="1200" dirty="0">
                        <a:solidFill>
                          <a:schemeClr val="accent4"/>
                        </a:solidFill>
                        <a:latin typeface="+mn-lt"/>
                        <a:ea typeface="+mn-ea"/>
                        <a:cs typeface="+mn-cs"/>
                      </a:endParaRPr>
                    </a:p>
                  </a:txBody>
                  <a:tcPr marL="92013" marR="92013"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9132295"/>
                  </a:ext>
                </a:extLst>
              </a:tr>
            </a:tbl>
          </a:graphicData>
        </a:graphic>
      </p:graphicFrame>
      <p:sp>
        <p:nvSpPr>
          <p:cNvPr id="3" name="Slide Number Placehold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6" name="Right Arrow 5"/>
          <p:cNvSpPr/>
          <p:nvPr/>
        </p:nvSpPr>
        <p:spPr>
          <a:xfrm>
            <a:off x="3931920" y="1870364"/>
            <a:ext cx="978408" cy="484632"/>
          </a:xfrm>
          <a:prstGeom prst="rightArrow">
            <a:avLst/>
          </a:prstGeom>
          <a:gradFill>
            <a:gsLst>
              <a:gs pos="0">
                <a:schemeClr val="tx1"/>
              </a:gs>
              <a:gs pos="100000">
                <a:schemeClr val="tx2"/>
              </a:gs>
            </a:gsLst>
            <a:lin ang="3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8442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p:cNvSpPr>
            <a:spLocks noGrp="1"/>
          </p:cNvSpPr>
          <p:nvPr>
            <p:ph type="title"/>
          </p:nvPr>
        </p:nvSpPr>
        <p:spPr>
          <a:xfrm rot="21180000">
            <a:off x="266620" y="-2637"/>
            <a:ext cx="4391191" cy="1684027"/>
          </a:xfrm>
        </p:spPr>
        <p:txBody>
          <a:bodyPr/>
          <a:lstStyle/>
          <a:p>
            <a:r>
              <a:rPr lang="en-US" dirty="0" smtClean="0">
                <a:solidFill>
                  <a:srgbClr val="FFC000"/>
                </a:solidFill>
              </a:rPr>
              <a:t>Data Comparisons</a:t>
            </a:r>
            <a:endParaRPr lang="en-US" dirty="0">
              <a:solidFill>
                <a:srgbClr val="FFC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5334724"/>
              </p:ext>
            </p:extLst>
          </p:nvPr>
        </p:nvGraphicFramePr>
        <p:xfrm>
          <a:off x="530941" y="1986735"/>
          <a:ext cx="10953930" cy="1645920"/>
        </p:xfrm>
        <a:graphic>
          <a:graphicData uri="http://schemas.openxmlformats.org/drawingml/2006/table">
            <a:tbl>
              <a:tblPr firstRow="1" bandRow="1">
                <a:tableStyleId>{793D81CF-94F2-401A-BA57-92F5A7B2D0C5}</a:tableStyleId>
              </a:tblPr>
              <a:tblGrid>
                <a:gridCol w="5476965">
                  <a:extLst>
                    <a:ext uri="{9D8B030D-6E8A-4147-A177-3AD203B41FA5}">
                      <a16:colId xmlns:a16="http://schemas.microsoft.com/office/drawing/2014/main" val="2225464676"/>
                    </a:ext>
                  </a:extLst>
                </a:gridCol>
                <a:gridCol w="5476965">
                  <a:extLst>
                    <a:ext uri="{9D8B030D-6E8A-4147-A177-3AD203B41FA5}">
                      <a16:colId xmlns:a16="http://schemas.microsoft.com/office/drawing/2014/main" val="1432202897"/>
                    </a:ext>
                  </a:extLst>
                </a:gridCol>
              </a:tblGrid>
              <a:tr h="868376">
                <a:tc>
                  <a:txBody>
                    <a:bodyPr/>
                    <a:lstStyle/>
                    <a:p>
                      <a:r>
                        <a:rPr lang="en-US" sz="2800" baseline="0" dirty="0" smtClean="0"/>
                        <a:t>African-American Males Benchmark Data</a:t>
                      </a:r>
                      <a:endParaRPr lang="en-US" sz="2800" dirty="0"/>
                    </a:p>
                  </a:txBody>
                  <a:tcPr/>
                </a:tc>
                <a:tc>
                  <a:txBody>
                    <a:bodyPr/>
                    <a:lstStyle/>
                    <a:p>
                      <a:pPr algn="ctr"/>
                      <a:r>
                        <a:rPr lang="en-US" sz="2800" dirty="0" smtClean="0"/>
                        <a:t>All Other</a:t>
                      </a:r>
                      <a:r>
                        <a:rPr lang="en-US" sz="2800" baseline="0" dirty="0" smtClean="0"/>
                        <a:t> Subgroups Benchmark Data</a:t>
                      </a:r>
                      <a:endParaRPr lang="en-US" sz="2800" dirty="0"/>
                    </a:p>
                  </a:txBody>
                  <a:tcPr/>
                </a:tc>
                <a:extLst>
                  <a:ext uri="{0D108BD9-81ED-4DB2-BD59-A6C34878D82A}">
                    <a16:rowId xmlns:a16="http://schemas.microsoft.com/office/drawing/2014/main" val="1706103877"/>
                  </a:ext>
                </a:extLst>
              </a:tr>
              <a:tr h="684756">
                <a:tc>
                  <a:txBody>
                    <a:bodyPr/>
                    <a:lstStyle/>
                    <a:p>
                      <a:pPr algn="ctr"/>
                      <a:r>
                        <a:rPr lang="en-US" sz="4000" b="1" dirty="0" smtClean="0"/>
                        <a:t>23.85%</a:t>
                      </a:r>
                      <a:endParaRPr lang="en-US" sz="4000" b="1" dirty="0"/>
                    </a:p>
                  </a:txBody>
                  <a:tcPr/>
                </a:tc>
                <a:tc>
                  <a:txBody>
                    <a:bodyPr/>
                    <a:lstStyle/>
                    <a:p>
                      <a:pPr algn="ctr"/>
                      <a:r>
                        <a:rPr lang="en-US" sz="4000" b="1" dirty="0" smtClean="0"/>
                        <a:t>35.91%</a:t>
                      </a:r>
                      <a:endParaRPr lang="en-US" sz="4000" b="1" dirty="0"/>
                    </a:p>
                  </a:txBody>
                  <a:tcPr/>
                </a:tc>
                <a:extLst>
                  <a:ext uri="{0D108BD9-81ED-4DB2-BD59-A6C34878D82A}">
                    <a16:rowId xmlns:a16="http://schemas.microsoft.com/office/drawing/2014/main" val="2528952376"/>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603" y="4114800"/>
            <a:ext cx="2162577" cy="2501074"/>
          </a:xfrm>
          <a:prstGeom prst="rect">
            <a:avLst/>
          </a:prstGeom>
        </p:spPr>
      </p:pic>
    </p:spTree>
    <p:extLst>
      <p:ext uri="{BB962C8B-B14F-4D97-AF65-F5344CB8AC3E}">
        <p14:creationId xmlns:p14="http://schemas.microsoft.com/office/powerpoint/2010/main" val="96357432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4" name="Title 3"/>
          <p:cNvSpPr>
            <a:spLocks noGrp="1"/>
          </p:cNvSpPr>
          <p:nvPr>
            <p:ph type="title"/>
          </p:nvPr>
        </p:nvSpPr>
        <p:spPr/>
        <p:txBody>
          <a:bodyPr/>
          <a:lstStyle/>
          <a:p>
            <a:r>
              <a:rPr lang="en-US" dirty="0" smtClean="0">
                <a:solidFill>
                  <a:srgbClr val="FFC000"/>
                </a:solidFill>
              </a:rPr>
              <a:t>Data Comparisons</a:t>
            </a:r>
            <a:endParaRPr lang="en-US" dirty="0">
              <a:solidFill>
                <a:srgbClr val="FFC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5966568"/>
              </p:ext>
            </p:extLst>
          </p:nvPr>
        </p:nvGraphicFramePr>
        <p:xfrm>
          <a:off x="911225" y="2430309"/>
          <a:ext cx="10442576" cy="1219200"/>
        </p:xfrm>
        <a:graphic>
          <a:graphicData uri="http://schemas.openxmlformats.org/drawingml/2006/table">
            <a:tbl>
              <a:tblPr firstRow="1" bandRow="1">
                <a:tableStyleId>{793D81CF-94F2-401A-BA57-92F5A7B2D0C5}</a:tableStyleId>
              </a:tblPr>
              <a:tblGrid>
                <a:gridCol w="5221288">
                  <a:extLst>
                    <a:ext uri="{9D8B030D-6E8A-4147-A177-3AD203B41FA5}">
                      <a16:colId xmlns:a16="http://schemas.microsoft.com/office/drawing/2014/main" val="116164141"/>
                    </a:ext>
                  </a:extLst>
                </a:gridCol>
                <a:gridCol w="5221288">
                  <a:extLst>
                    <a:ext uri="{9D8B030D-6E8A-4147-A177-3AD203B41FA5}">
                      <a16:colId xmlns:a16="http://schemas.microsoft.com/office/drawing/2014/main" val="2866593007"/>
                    </a:ext>
                  </a:extLst>
                </a:gridCol>
              </a:tblGrid>
              <a:tr h="370840">
                <a:tc>
                  <a:txBody>
                    <a:bodyPr/>
                    <a:lstStyle/>
                    <a:p>
                      <a:r>
                        <a:rPr lang="en-US" sz="2800" dirty="0" smtClean="0"/>
                        <a:t>African American</a:t>
                      </a:r>
                      <a:r>
                        <a:rPr lang="en-US" sz="2800" baseline="0" dirty="0" smtClean="0"/>
                        <a:t> Males</a:t>
                      </a:r>
                      <a:endParaRPr lang="en-US" sz="2800" dirty="0"/>
                    </a:p>
                  </a:txBody>
                  <a:tcPr/>
                </a:tc>
                <a:tc>
                  <a:txBody>
                    <a:bodyPr/>
                    <a:lstStyle/>
                    <a:p>
                      <a:pPr algn="ctr"/>
                      <a:r>
                        <a:rPr lang="en-US" sz="2800" dirty="0" smtClean="0"/>
                        <a:t>White</a:t>
                      </a:r>
                      <a:r>
                        <a:rPr lang="en-US" sz="2800" baseline="0" dirty="0" smtClean="0"/>
                        <a:t> Males</a:t>
                      </a:r>
                      <a:endParaRPr lang="en-US" sz="2800" dirty="0"/>
                    </a:p>
                  </a:txBody>
                  <a:tcPr/>
                </a:tc>
                <a:extLst>
                  <a:ext uri="{0D108BD9-81ED-4DB2-BD59-A6C34878D82A}">
                    <a16:rowId xmlns:a16="http://schemas.microsoft.com/office/drawing/2014/main" val="3244741575"/>
                  </a:ext>
                </a:extLst>
              </a:tr>
              <a:tr h="370840">
                <a:tc>
                  <a:txBody>
                    <a:bodyPr/>
                    <a:lstStyle/>
                    <a:p>
                      <a:pPr algn="ctr"/>
                      <a:r>
                        <a:rPr lang="en-US" sz="4000" b="1" dirty="0" smtClean="0"/>
                        <a:t>23.85%</a:t>
                      </a:r>
                      <a:endParaRPr lang="en-US" sz="4000" b="1" dirty="0"/>
                    </a:p>
                  </a:txBody>
                  <a:tcPr/>
                </a:tc>
                <a:tc>
                  <a:txBody>
                    <a:bodyPr/>
                    <a:lstStyle/>
                    <a:p>
                      <a:pPr algn="ctr"/>
                      <a:r>
                        <a:rPr lang="en-US" sz="4000" b="1" dirty="0" smtClean="0"/>
                        <a:t>44.5%</a:t>
                      </a:r>
                      <a:endParaRPr lang="en-US" sz="4000" b="1" dirty="0"/>
                    </a:p>
                  </a:txBody>
                  <a:tcPr/>
                </a:tc>
                <a:extLst>
                  <a:ext uri="{0D108BD9-81ED-4DB2-BD59-A6C34878D82A}">
                    <a16:rowId xmlns:a16="http://schemas.microsoft.com/office/drawing/2014/main" val="3469871715"/>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032" y="3957171"/>
            <a:ext cx="2318141" cy="2464041"/>
          </a:xfrm>
          <a:prstGeom prst="rect">
            <a:avLst/>
          </a:prstGeom>
        </p:spPr>
      </p:pic>
    </p:spTree>
    <p:extLst>
      <p:ext uri="{BB962C8B-B14F-4D97-AF65-F5344CB8AC3E}">
        <p14:creationId xmlns:p14="http://schemas.microsoft.com/office/powerpoint/2010/main" val="18002835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4" name="Title 3"/>
          <p:cNvSpPr>
            <a:spLocks noGrp="1"/>
          </p:cNvSpPr>
          <p:nvPr>
            <p:ph type="title"/>
          </p:nvPr>
        </p:nvSpPr>
        <p:spPr>
          <a:xfrm rot="21180000">
            <a:off x="293728" y="354169"/>
            <a:ext cx="4391191" cy="1411969"/>
          </a:xfrm>
        </p:spPr>
        <p:txBody>
          <a:bodyPr/>
          <a:lstStyle/>
          <a:p>
            <a:r>
              <a:rPr lang="en-US" dirty="0" smtClean="0">
                <a:solidFill>
                  <a:srgbClr val="FFFF00"/>
                </a:solidFill>
              </a:rPr>
              <a:t>Data Comparisons</a:t>
            </a:r>
            <a:endParaRPr lang="en-US"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91859551"/>
              </p:ext>
            </p:extLst>
          </p:nvPr>
        </p:nvGraphicFramePr>
        <p:xfrm>
          <a:off x="911225" y="2115457"/>
          <a:ext cx="10442576" cy="1219200"/>
        </p:xfrm>
        <a:graphic>
          <a:graphicData uri="http://schemas.openxmlformats.org/drawingml/2006/table">
            <a:tbl>
              <a:tblPr firstRow="1" bandRow="1">
                <a:tableStyleId>{793D81CF-94F2-401A-BA57-92F5A7B2D0C5}</a:tableStyleId>
              </a:tblPr>
              <a:tblGrid>
                <a:gridCol w="5221288">
                  <a:extLst>
                    <a:ext uri="{9D8B030D-6E8A-4147-A177-3AD203B41FA5}">
                      <a16:colId xmlns:a16="http://schemas.microsoft.com/office/drawing/2014/main" val="2695449972"/>
                    </a:ext>
                  </a:extLst>
                </a:gridCol>
                <a:gridCol w="5221288">
                  <a:extLst>
                    <a:ext uri="{9D8B030D-6E8A-4147-A177-3AD203B41FA5}">
                      <a16:colId xmlns:a16="http://schemas.microsoft.com/office/drawing/2014/main" val="3934218197"/>
                    </a:ext>
                  </a:extLst>
                </a:gridCol>
              </a:tblGrid>
              <a:tr h="370840">
                <a:tc>
                  <a:txBody>
                    <a:bodyPr/>
                    <a:lstStyle/>
                    <a:p>
                      <a:r>
                        <a:rPr lang="en-US" sz="2800" dirty="0" smtClean="0"/>
                        <a:t>African-American</a:t>
                      </a:r>
                      <a:r>
                        <a:rPr lang="en-US" sz="2800" baseline="0" dirty="0" smtClean="0"/>
                        <a:t> Males</a:t>
                      </a:r>
                      <a:endParaRPr lang="en-US" sz="2800" dirty="0"/>
                    </a:p>
                  </a:txBody>
                  <a:tcPr/>
                </a:tc>
                <a:tc>
                  <a:txBody>
                    <a:bodyPr/>
                    <a:lstStyle/>
                    <a:p>
                      <a:r>
                        <a:rPr lang="en-US" sz="2800" dirty="0" smtClean="0"/>
                        <a:t>African</a:t>
                      </a:r>
                      <a:r>
                        <a:rPr lang="en-US" sz="2800" baseline="0" dirty="0" smtClean="0"/>
                        <a:t>-American Females</a:t>
                      </a:r>
                      <a:endParaRPr lang="en-US" sz="2800" dirty="0"/>
                    </a:p>
                  </a:txBody>
                  <a:tcPr/>
                </a:tc>
                <a:extLst>
                  <a:ext uri="{0D108BD9-81ED-4DB2-BD59-A6C34878D82A}">
                    <a16:rowId xmlns:a16="http://schemas.microsoft.com/office/drawing/2014/main" val="466789789"/>
                  </a:ext>
                </a:extLst>
              </a:tr>
              <a:tr h="370840">
                <a:tc>
                  <a:txBody>
                    <a:bodyPr/>
                    <a:lstStyle/>
                    <a:p>
                      <a:pPr algn="ctr"/>
                      <a:r>
                        <a:rPr lang="en-US" sz="4000" b="1" dirty="0" smtClean="0"/>
                        <a:t>23.85%</a:t>
                      </a:r>
                      <a:endParaRPr lang="en-US" sz="4000" b="1" dirty="0"/>
                    </a:p>
                  </a:txBody>
                  <a:tcPr/>
                </a:tc>
                <a:tc>
                  <a:txBody>
                    <a:bodyPr/>
                    <a:lstStyle/>
                    <a:p>
                      <a:pPr algn="ctr"/>
                      <a:r>
                        <a:rPr lang="en-US" sz="4000" b="1" dirty="0" smtClean="0"/>
                        <a:t>34.25%</a:t>
                      </a:r>
                      <a:endParaRPr lang="en-US" sz="4000" b="1" dirty="0"/>
                    </a:p>
                  </a:txBody>
                  <a:tcPr/>
                </a:tc>
                <a:extLst>
                  <a:ext uri="{0D108BD9-81ED-4DB2-BD59-A6C34878D82A}">
                    <a16:rowId xmlns:a16="http://schemas.microsoft.com/office/drawing/2014/main" val="3582417860"/>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798" y="3693548"/>
            <a:ext cx="2308396" cy="2617401"/>
          </a:xfrm>
          <a:prstGeom prst="rect">
            <a:avLst/>
          </a:prstGeom>
        </p:spPr>
      </p:pic>
    </p:spTree>
    <p:extLst>
      <p:ext uri="{BB962C8B-B14F-4D97-AF65-F5344CB8AC3E}">
        <p14:creationId xmlns:p14="http://schemas.microsoft.com/office/powerpoint/2010/main" val="88176971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4" name="Title 3"/>
          <p:cNvSpPr>
            <a:spLocks noGrp="1"/>
          </p:cNvSpPr>
          <p:nvPr>
            <p:ph type="title"/>
          </p:nvPr>
        </p:nvSpPr>
        <p:spPr/>
        <p:txBody>
          <a:bodyPr/>
          <a:lstStyle/>
          <a:p>
            <a:r>
              <a:rPr lang="en-US" dirty="0" smtClean="0">
                <a:solidFill>
                  <a:srgbClr val="FFFF00"/>
                </a:solidFill>
              </a:rPr>
              <a:t>Data Comparisons</a:t>
            </a:r>
            <a:endParaRPr lang="en-US"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4246585"/>
              </p:ext>
            </p:extLst>
          </p:nvPr>
        </p:nvGraphicFramePr>
        <p:xfrm>
          <a:off x="925973" y="2012335"/>
          <a:ext cx="10442576" cy="1219200"/>
        </p:xfrm>
        <a:graphic>
          <a:graphicData uri="http://schemas.openxmlformats.org/drawingml/2006/table">
            <a:tbl>
              <a:tblPr firstRow="1" bandRow="1">
                <a:tableStyleId>{793D81CF-94F2-401A-BA57-92F5A7B2D0C5}</a:tableStyleId>
              </a:tblPr>
              <a:tblGrid>
                <a:gridCol w="5221288">
                  <a:extLst>
                    <a:ext uri="{9D8B030D-6E8A-4147-A177-3AD203B41FA5}">
                      <a16:colId xmlns:a16="http://schemas.microsoft.com/office/drawing/2014/main" val="1957303903"/>
                    </a:ext>
                  </a:extLst>
                </a:gridCol>
                <a:gridCol w="5221288">
                  <a:extLst>
                    <a:ext uri="{9D8B030D-6E8A-4147-A177-3AD203B41FA5}">
                      <a16:colId xmlns:a16="http://schemas.microsoft.com/office/drawing/2014/main" val="4104277474"/>
                    </a:ext>
                  </a:extLst>
                </a:gridCol>
              </a:tblGrid>
              <a:tr h="370840">
                <a:tc>
                  <a:txBody>
                    <a:bodyPr/>
                    <a:lstStyle/>
                    <a:p>
                      <a:r>
                        <a:rPr lang="en-US" sz="2800" dirty="0" smtClean="0"/>
                        <a:t>African-American</a:t>
                      </a:r>
                      <a:r>
                        <a:rPr lang="en-US" sz="2800" baseline="0" dirty="0" smtClean="0"/>
                        <a:t> Males</a:t>
                      </a:r>
                      <a:endParaRPr lang="en-US" sz="2800" dirty="0"/>
                    </a:p>
                  </a:txBody>
                  <a:tcPr/>
                </a:tc>
                <a:tc>
                  <a:txBody>
                    <a:bodyPr/>
                    <a:lstStyle/>
                    <a:p>
                      <a:r>
                        <a:rPr lang="en-US" sz="2800" dirty="0" smtClean="0"/>
                        <a:t>White Females</a:t>
                      </a:r>
                      <a:endParaRPr lang="en-US" sz="2800" dirty="0"/>
                    </a:p>
                  </a:txBody>
                  <a:tcPr/>
                </a:tc>
                <a:extLst>
                  <a:ext uri="{0D108BD9-81ED-4DB2-BD59-A6C34878D82A}">
                    <a16:rowId xmlns:a16="http://schemas.microsoft.com/office/drawing/2014/main" val="2617111023"/>
                  </a:ext>
                </a:extLst>
              </a:tr>
              <a:tr h="370840">
                <a:tc>
                  <a:txBody>
                    <a:bodyPr/>
                    <a:lstStyle/>
                    <a:p>
                      <a:pPr algn="ctr"/>
                      <a:r>
                        <a:rPr lang="en-US" sz="4000" b="1" dirty="0" smtClean="0"/>
                        <a:t>23.85%</a:t>
                      </a:r>
                      <a:endParaRPr lang="en-US" sz="4000" b="1" dirty="0"/>
                    </a:p>
                  </a:txBody>
                  <a:tcPr/>
                </a:tc>
                <a:tc>
                  <a:txBody>
                    <a:bodyPr/>
                    <a:lstStyle/>
                    <a:p>
                      <a:pPr algn="ctr"/>
                      <a:r>
                        <a:rPr lang="en-US" sz="4000" b="1" dirty="0" smtClean="0"/>
                        <a:t>29%</a:t>
                      </a:r>
                      <a:endParaRPr lang="en-US" sz="4000" b="1" dirty="0"/>
                    </a:p>
                  </a:txBody>
                  <a:tcPr/>
                </a:tc>
                <a:extLst>
                  <a:ext uri="{0D108BD9-81ED-4DB2-BD59-A6C34878D82A}">
                    <a16:rowId xmlns:a16="http://schemas.microsoft.com/office/drawing/2014/main" val="1685459108"/>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788" y="3657445"/>
            <a:ext cx="2229652" cy="2470941"/>
          </a:xfrm>
          <a:prstGeom prst="rect">
            <a:avLst/>
          </a:prstGeom>
        </p:spPr>
      </p:pic>
    </p:spTree>
    <p:extLst>
      <p:ext uri="{BB962C8B-B14F-4D97-AF65-F5344CB8AC3E}">
        <p14:creationId xmlns:p14="http://schemas.microsoft.com/office/powerpoint/2010/main" val="160336670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71af3243-3dd4-4a8d-8c0d-dd76da1f02a5"/>
    <ds:schemaRef ds:uri="http://schemas.microsoft.com/office/2006/documentManagement/types"/>
    <ds:schemaRef ds:uri="http://purl.org/dc/terms/"/>
    <ds:schemaRef ds:uri="http://schemas.openxmlformats.org/package/2006/metadata/core-properties"/>
    <ds:schemaRef ds:uri="16c05727-aa75-4e4a-9b5f-8a80a1165891"/>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Elementary school presentation(2)</Template>
  <TotalTime>0</TotalTime>
  <Words>881</Words>
  <Application>Microsoft Office PowerPoint</Application>
  <PresentationFormat>Widescreen</PresentationFormat>
  <Paragraphs>122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Agency FB</vt:lpstr>
      <vt:lpstr>Arial</vt:lpstr>
      <vt:lpstr>Calibri</vt:lpstr>
      <vt:lpstr>Comic Sans MS</vt:lpstr>
      <vt:lpstr>Franklin Gothic Book</vt:lpstr>
      <vt:lpstr>Office Theme</vt:lpstr>
      <vt:lpstr>Closing Achievement Gaps:</vt:lpstr>
      <vt:lpstr>PowerPoint Presentation</vt:lpstr>
      <vt:lpstr>The Problem:</vt:lpstr>
      <vt:lpstr>PowerPoint Presentation</vt:lpstr>
      <vt:lpstr>A Look at Data</vt:lpstr>
      <vt:lpstr>Data Comparisons</vt:lpstr>
      <vt:lpstr>Data Comparisons</vt:lpstr>
      <vt:lpstr>Data Comparisons</vt:lpstr>
      <vt:lpstr>Data Comparisons</vt:lpstr>
      <vt:lpstr>“The Narrative”</vt:lpstr>
      <vt:lpstr>Bryan Mitchell</vt:lpstr>
      <vt:lpstr>Assumptions</vt:lpstr>
      <vt:lpstr>More Assumptions</vt:lpstr>
      <vt:lpstr>Resources</vt:lpstr>
      <vt:lpstr>Activities/ Interventions</vt:lpstr>
      <vt:lpstr>Why These Interventions?</vt:lpstr>
      <vt:lpstr>Desired Outputs</vt:lpstr>
      <vt:lpstr>Desired Outcomes</vt:lpstr>
      <vt:lpstr>Desired Impact</vt:lpstr>
      <vt:lpstr>Evaluation Questions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2019-11-29T23:24:28Z</dcterms:created>
  <dcterms:modified xsi:type="dcterms:W3CDTF">2019-12-12T10:01:55Z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